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1" r:id="rId3"/>
    <p:sldId id="258" r:id="rId4"/>
    <p:sldId id="257" r:id="rId5"/>
    <p:sldId id="260" r:id="rId6"/>
    <p:sldId id="262" r:id="rId7"/>
    <p:sldId id="259" r:id="rId8"/>
    <p:sldId id="263"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2B298"/>
    <a:srgbClr val="DF39C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1" autoAdjust="0"/>
    <p:restoredTop sz="94660"/>
  </p:normalViewPr>
  <p:slideViewPr>
    <p:cSldViewPr snapToGrid="0">
      <p:cViewPr varScale="1">
        <p:scale>
          <a:sx n="106" d="100"/>
          <a:sy n="106" d="100"/>
        </p:scale>
        <p:origin x="786" y="1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s>
</file>

<file path=ppt/charts/_rels/chart1.xml.rels><?xml version="1.0" encoding="UTF-8" standalone="yes"?>
<Relationships xmlns="http://schemas.openxmlformats.org/package/2006/relationships"><Relationship Id="rId3" Type="http://schemas.openxmlformats.org/officeDocument/2006/relationships/oleObject" Target="file:///D:\Images\AutoCyPlex\13-12-23%20kinetics\A488\data.xlsx"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scatterChart>
        <c:scatterStyle val="lineMarker"/>
        <c:varyColors val="0"/>
        <c:ser>
          <c:idx val="0"/>
          <c:order val="0"/>
          <c:spPr>
            <a:ln w="28575" cap="rnd">
              <a:noFill/>
              <a:round/>
            </a:ln>
            <a:effectLst/>
          </c:spPr>
          <c:marker>
            <c:symbol val="circle"/>
            <c:size val="5"/>
            <c:spPr>
              <a:solidFill>
                <a:schemeClr val="accent1"/>
              </a:solidFill>
              <a:ln w="9525">
                <a:solidFill>
                  <a:schemeClr val="accent1"/>
                </a:solidFill>
              </a:ln>
              <a:effectLst/>
            </c:spPr>
          </c:marker>
          <c:xVal>
            <c:numRef>
              <c:f>[data.xlsx]Sheet!$C$1:$C$120</c:f>
              <c:numCache>
                <c:formatCode>General</c:formatCode>
                <c:ptCount val="120"/>
                <c:pt idx="0">
                  <c:v>1</c:v>
                </c:pt>
                <c:pt idx="1">
                  <c:v>2</c:v>
                </c:pt>
                <c:pt idx="2">
                  <c:v>3</c:v>
                </c:pt>
                <c:pt idx="3">
                  <c:v>4</c:v>
                </c:pt>
                <c:pt idx="4">
                  <c:v>5</c:v>
                </c:pt>
                <c:pt idx="5">
                  <c:v>6</c:v>
                </c:pt>
                <c:pt idx="6">
                  <c:v>7</c:v>
                </c:pt>
                <c:pt idx="7">
                  <c:v>8</c:v>
                </c:pt>
                <c:pt idx="8">
                  <c:v>9</c:v>
                </c:pt>
                <c:pt idx="9">
                  <c:v>10</c:v>
                </c:pt>
                <c:pt idx="10">
                  <c:v>11</c:v>
                </c:pt>
                <c:pt idx="11">
                  <c:v>12</c:v>
                </c:pt>
                <c:pt idx="12">
                  <c:v>13</c:v>
                </c:pt>
                <c:pt idx="13">
                  <c:v>14</c:v>
                </c:pt>
                <c:pt idx="14">
                  <c:v>15</c:v>
                </c:pt>
                <c:pt idx="15">
                  <c:v>16</c:v>
                </c:pt>
                <c:pt idx="16">
                  <c:v>17</c:v>
                </c:pt>
                <c:pt idx="17">
                  <c:v>18</c:v>
                </c:pt>
                <c:pt idx="18">
                  <c:v>19</c:v>
                </c:pt>
                <c:pt idx="19">
                  <c:v>20</c:v>
                </c:pt>
                <c:pt idx="20">
                  <c:v>21</c:v>
                </c:pt>
                <c:pt idx="21">
                  <c:v>22</c:v>
                </c:pt>
                <c:pt idx="22">
                  <c:v>23</c:v>
                </c:pt>
                <c:pt idx="23">
                  <c:v>24</c:v>
                </c:pt>
                <c:pt idx="24">
                  <c:v>25</c:v>
                </c:pt>
                <c:pt idx="25">
                  <c:v>26</c:v>
                </c:pt>
                <c:pt idx="26">
                  <c:v>27</c:v>
                </c:pt>
                <c:pt idx="27">
                  <c:v>28</c:v>
                </c:pt>
                <c:pt idx="28">
                  <c:v>29</c:v>
                </c:pt>
                <c:pt idx="29">
                  <c:v>30</c:v>
                </c:pt>
                <c:pt idx="30">
                  <c:v>31</c:v>
                </c:pt>
                <c:pt idx="31">
                  <c:v>32</c:v>
                </c:pt>
                <c:pt idx="32">
                  <c:v>33</c:v>
                </c:pt>
                <c:pt idx="33">
                  <c:v>34</c:v>
                </c:pt>
                <c:pt idx="34">
                  <c:v>35</c:v>
                </c:pt>
                <c:pt idx="35">
                  <c:v>36</c:v>
                </c:pt>
                <c:pt idx="36">
                  <c:v>37</c:v>
                </c:pt>
                <c:pt idx="37">
                  <c:v>38</c:v>
                </c:pt>
                <c:pt idx="38">
                  <c:v>39</c:v>
                </c:pt>
                <c:pt idx="39">
                  <c:v>40</c:v>
                </c:pt>
                <c:pt idx="40">
                  <c:v>41</c:v>
                </c:pt>
                <c:pt idx="41">
                  <c:v>42</c:v>
                </c:pt>
                <c:pt idx="42">
                  <c:v>43</c:v>
                </c:pt>
                <c:pt idx="43">
                  <c:v>44</c:v>
                </c:pt>
                <c:pt idx="44">
                  <c:v>45</c:v>
                </c:pt>
                <c:pt idx="45">
                  <c:v>46</c:v>
                </c:pt>
                <c:pt idx="46">
                  <c:v>47</c:v>
                </c:pt>
                <c:pt idx="47">
                  <c:v>48</c:v>
                </c:pt>
                <c:pt idx="48">
                  <c:v>49</c:v>
                </c:pt>
                <c:pt idx="49">
                  <c:v>50</c:v>
                </c:pt>
                <c:pt idx="50">
                  <c:v>51</c:v>
                </c:pt>
                <c:pt idx="51">
                  <c:v>52</c:v>
                </c:pt>
                <c:pt idx="52">
                  <c:v>53</c:v>
                </c:pt>
                <c:pt idx="53">
                  <c:v>54</c:v>
                </c:pt>
                <c:pt idx="54">
                  <c:v>55</c:v>
                </c:pt>
                <c:pt idx="55">
                  <c:v>56</c:v>
                </c:pt>
                <c:pt idx="56">
                  <c:v>57</c:v>
                </c:pt>
                <c:pt idx="57">
                  <c:v>58</c:v>
                </c:pt>
                <c:pt idx="58">
                  <c:v>59</c:v>
                </c:pt>
                <c:pt idx="59">
                  <c:v>60</c:v>
                </c:pt>
                <c:pt idx="60">
                  <c:v>61</c:v>
                </c:pt>
                <c:pt idx="61">
                  <c:v>62</c:v>
                </c:pt>
                <c:pt idx="62">
                  <c:v>63</c:v>
                </c:pt>
                <c:pt idx="63">
                  <c:v>64</c:v>
                </c:pt>
                <c:pt idx="64">
                  <c:v>65</c:v>
                </c:pt>
                <c:pt idx="65">
                  <c:v>66</c:v>
                </c:pt>
                <c:pt idx="66">
                  <c:v>67</c:v>
                </c:pt>
                <c:pt idx="67">
                  <c:v>68</c:v>
                </c:pt>
                <c:pt idx="68">
                  <c:v>69</c:v>
                </c:pt>
                <c:pt idx="69">
                  <c:v>70</c:v>
                </c:pt>
                <c:pt idx="70">
                  <c:v>71</c:v>
                </c:pt>
                <c:pt idx="71">
                  <c:v>72</c:v>
                </c:pt>
                <c:pt idx="72">
                  <c:v>73</c:v>
                </c:pt>
                <c:pt idx="73">
                  <c:v>74</c:v>
                </c:pt>
                <c:pt idx="74">
                  <c:v>75</c:v>
                </c:pt>
                <c:pt idx="75">
                  <c:v>76</c:v>
                </c:pt>
                <c:pt idx="76">
                  <c:v>77</c:v>
                </c:pt>
                <c:pt idx="77">
                  <c:v>78</c:v>
                </c:pt>
                <c:pt idx="78">
                  <c:v>79</c:v>
                </c:pt>
                <c:pt idx="79">
                  <c:v>80</c:v>
                </c:pt>
                <c:pt idx="80">
                  <c:v>81</c:v>
                </c:pt>
                <c:pt idx="81">
                  <c:v>82</c:v>
                </c:pt>
                <c:pt idx="82">
                  <c:v>83</c:v>
                </c:pt>
                <c:pt idx="83">
                  <c:v>84</c:v>
                </c:pt>
                <c:pt idx="84">
                  <c:v>85</c:v>
                </c:pt>
                <c:pt idx="85">
                  <c:v>86</c:v>
                </c:pt>
                <c:pt idx="86">
                  <c:v>87</c:v>
                </c:pt>
                <c:pt idx="87">
                  <c:v>88</c:v>
                </c:pt>
                <c:pt idx="88">
                  <c:v>89</c:v>
                </c:pt>
                <c:pt idx="89">
                  <c:v>90</c:v>
                </c:pt>
                <c:pt idx="90">
                  <c:v>91</c:v>
                </c:pt>
                <c:pt idx="91">
                  <c:v>92</c:v>
                </c:pt>
                <c:pt idx="92">
                  <c:v>93</c:v>
                </c:pt>
                <c:pt idx="93">
                  <c:v>94</c:v>
                </c:pt>
                <c:pt idx="94">
                  <c:v>95</c:v>
                </c:pt>
                <c:pt idx="95">
                  <c:v>96</c:v>
                </c:pt>
                <c:pt idx="96">
                  <c:v>97</c:v>
                </c:pt>
                <c:pt idx="97">
                  <c:v>98</c:v>
                </c:pt>
                <c:pt idx="98">
                  <c:v>99</c:v>
                </c:pt>
                <c:pt idx="99">
                  <c:v>100</c:v>
                </c:pt>
                <c:pt idx="100">
                  <c:v>101</c:v>
                </c:pt>
                <c:pt idx="101">
                  <c:v>102</c:v>
                </c:pt>
                <c:pt idx="102">
                  <c:v>103</c:v>
                </c:pt>
                <c:pt idx="103">
                  <c:v>104</c:v>
                </c:pt>
                <c:pt idx="104">
                  <c:v>105</c:v>
                </c:pt>
                <c:pt idx="105">
                  <c:v>106</c:v>
                </c:pt>
                <c:pt idx="106">
                  <c:v>107</c:v>
                </c:pt>
                <c:pt idx="107">
                  <c:v>108</c:v>
                </c:pt>
                <c:pt idx="108">
                  <c:v>109</c:v>
                </c:pt>
                <c:pt idx="109">
                  <c:v>110</c:v>
                </c:pt>
                <c:pt idx="110">
                  <c:v>111</c:v>
                </c:pt>
                <c:pt idx="111">
                  <c:v>112</c:v>
                </c:pt>
                <c:pt idx="112">
                  <c:v>113</c:v>
                </c:pt>
                <c:pt idx="113">
                  <c:v>114</c:v>
                </c:pt>
                <c:pt idx="114">
                  <c:v>115</c:v>
                </c:pt>
                <c:pt idx="115">
                  <c:v>116</c:v>
                </c:pt>
                <c:pt idx="116">
                  <c:v>117</c:v>
                </c:pt>
                <c:pt idx="117">
                  <c:v>118</c:v>
                </c:pt>
                <c:pt idx="118">
                  <c:v>119</c:v>
                </c:pt>
                <c:pt idx="119">
                  <c:v>120</c:v>
                </c:pt>
              </c:numCache>
            </c:numRef>
          </c:xVal>
          <c:yVal>
            <c:numRef>
              <c:f>[data.xlsx]Sheet!$I$1:$I$120</c:f>
              <c:numCache>
                <c:formatCode>General</c:formatCode>
                <c:ptCount val="120"/>
                <c:pt idx="0">
                  <c:v>13960.22857142857</c:v>
                </c:pt>
                <c:pt idx="1">
                  <c:v>13824.585714285713</c:v>
                </c:pt>
                <c:pt idx="2">
                  <c:v>14244.957142857142</c:v>
                </c:pt>
                <c:pt idx="3">
                  <c:v>14166.214285714284</c:v>
                </c:pt>
                <c:pt idx="4">
                  <c:v>14351.05714285714</c:v>
                </c:pt>
                <c:pt idx="5">
                  <c:v>14432.685714285713</c:v>
                </c:pt>
                <c:pt idx="6">
                  <c:v>14448.028571428569</c:v>
                </c:pt>
                <c:pt idx="7">
                  <c:v>14449.8</c:v>
                </c:pt>
                <c:pt idx="8">
                  <c:v>14389.914285714283</c:v>
                </c:pt>
                <c:pt idx="9">
                  <c:v>14380.057142857142</c:v>
                </c:pt>
                <c:pt idx="10">
                  <c:v>14396.3</c:v>
                </c:pt>
                <c:pt idx="11">
                  <c:v>14626.885714285712</c:v>
                </c:pt>
                <c:pt idx="12">
                  <c:v>14818.014285714284</c:v>
                </c:pt>
                <c:pt idx="13">
                  <c:v>15074.014285714286</c:v>
                </c:pt>
                <c:pt idx="14">
                  <c:v>15206.528571428571</c:v>
                </c:pt>
                <c:pt idx="15">
                  <c:v>15477.671428571426</c:v>
                </c:pt>
                <c:pt idx="16">
                  <c:v>15695.4</c:v>
                </c:pt>
                <c:pt idx="17">
                  <c:v>15857.45714285714</c:v>
                </c:pt>
                <c:pt idx="18">
                  <c:v>15982.928571428571</c:v>
                </c:pt>
                <c:pt idx="19">
                  <c:v>16107.542857142857</c:v>
                </c:pt>
                <c:pt idx="20">
                  <c:v>16169.828571428568</c:v>
                </c:pt>
                <c:pt idx="21">
                  <c:v>16212.014285714282</c:v>
                </c:pt>
                <c:pt idx="22">
                  <c:v>16169.428571428569</c:v>
                </c:pt>
                <c:pt idx="23">
                  <c:v>16035.871428571427</c:v>
                </c:pt>
                <c:pt idx="24">
                  <c:v>15917.942857142856</c:v>
                </c:pt>
                <c:pt idx="25">
                  <c:v>15819.157142857141</c:v>
                </c:pt>
                <c:pt idx="26">
                  <c:v>15872.55714285714</c:v>
                </c:pt>
                <c:pt idx="27">
                  <c:v>15985.085714285711</c:v>
                </c:pt>
                <c:pt idx="28">
                  <c:v>16126.499999999998</c:v>
                </c:pt>
                <c:pt idx="29">
                  <c:v>16260.957142857142</c:v>
                </c:pt>
                <c:pt idx="30">
                  <c:v>16399.285714285714</c:v>
                </c:pt>
                <c:pt idx="31">
                  <c:v>16501.95714285714</c:v>
                </c:pt>
                <c:pt idx="32">
                  <c:v>16521.814285714285</c:v>
                </c:pt>
                <c:pt idx="33">
                  <c:v>16555.17142857143</c:v>
                </c:pt>
                <c:pt idx="34">
                  <c:v>16653.199999999997</c:v>
                </c:pt>
                <c:pt idx="35">
                  <c:v>16602.614285714284</c:v>
                </c:pt>
                <c:pt idx="36">
                  <c:v>16563.271428571428</c:v>
                </c:pt>
                <c:pt idx="37">
                  <c:v>16524.028571428571</c:v>
                </c:pt>
                <c:pt idx="38">
                  <c:v>16505.32857142857</c:v>
                </c:pt>
                <c:pt idx="39">
                  <c:v>16499.585714285713</c:v>
                </c:pt>
                <c:pt idx="40">
                  <c:v>16450.62857142857</c:v>
                </c:pt>
                <c:pt idx="41">
                  <c:v>16477.714285714286</c:v>
                </c:pt>
                <c:pt idx="42">
                  <c:v>16498.228571428568</c:v>
                </c:pt>
                <c:pt idx="43">
                  <c:v>16500.671428571426</c:v>
                </c:pt>
                <c:pt idx="44">
                  <c:v>16462.371428571427</c:v>
                </c:pt>
                <c:pt idx="45">
                  <c:v>16409.528571428567</c:v>
                </c:pt>
                <c:pt idx="46">
                  <c:v>16469.114285714284</c:v>
                </c:pt>
                <c:pt idx="47">
                  <c:v>16467.357142857141</c:v>
                </c:pt>
                <c:pt idx="48">
                  <c:v>16470.528571428567</c:v>
                </c:pt>
                <c:pt idx="49">
                  <c:v>16471.142857142855</c:v>
                </c:pt>
                <c:pt idx="50">
                  <c:v>16457.95714285714</c:v>
                </c:pt>
                <c:pt idx="51">
                  <c:v>16487.257142857139</c:v>
                </c:pt>
                <c:pt idx="52">
                  <c:v>16534.95714285714</c:v>
                </c:pt>
                <c:pt idx="53">
                  <c:v>16472.32857142857</c:v>
                </c:pt>
                <c:pt idx="54">
                  <c:v>16506.614285714284</c:v>
                </c:pt>
                <c:pt idx="55">
                  <c:v>16498.657142857141</c:v>
                </c:pt>
                <c:pt idx="56">
                  <c:v>16508.471428571429</c:v>
                </c:pt>
                <c:pt idx="57">
                  <c:v>16513.942857142858</c:v>
                </c:pt>
                <c:pt idx="58">
                  <c:v>16543.042857142853</c:v>
                </c:pt>
                <c:pt idx="59">
                  <c:v>16549.728571428568</c:v>
                </c:pt>
                <c:pt idx="60">
                  <c:v>16490.528571428571</c:v>
                </c:pt>
                <c:pt idx="61">
                  <c:v>16537.32857142857</c:v>
                </c:pt>
                <c:pt idx="62">
                  <c:v>16539.214285714283</c:v>
                </c:pt>
                <c:pt idx="63">
                  <c:v>16524.8</c:v>
                </c:pt>
                <c:pt idx="64">
                  <c:v>16558.8</c:v>
                </c:pt>
                <c:pt idx="65">
                  <c:v>16541.357142857141</c:v>
                </c:pt>
                <c:pt idx="66">
                  <c:v>16591.3</c:v>
                </c:pt>
                <c:pt idx="67">
                  <c:v>16579.62857142857</c:v>
                </c:pt>
                <c:pt idx="68">
                  <c:v>16592.114285714284</c:v>
                </c:pt>
                <c:pt idx="69">
                  <c:v>16590.28571428571</c:v>
                </c:pt>
                <c:pt idx="70">
                  <c:v>16615.642857142855</c:v>
                </c:pt>
                <c:pt idx="71">
                  <c:v>16612.8</c:v>
                </c:pt>
                <c:pt idx="72">
                  <c:v>16625.271428571428</c:v>
                </c:pt>
                <c:pt idx="73">
                  <c:v>16644.642857142855</c:v>
                </c:pt>
                <c:pt idx="74">
                  <c:v>16663.928571428569</c:v>
                </c:pt>
                <c:pt idx="75">
                  <c:v>16570.414285714287</c:v>
                </c:pt>
                <c:pt idx="76">
                  <c:v>16618.171428571426</c:v>
                </c:pt>
                <c:pt idx="77">
                  <c:v>16645.685714285715</c:v>
                </c:pt>
                <c:pt idx="78">
                  <c:v>16654.32857142857</c:v>
                </c:pt>
                <c:pt idx="79">
                  <c:v>16633.014285714282</c:v>
                </c:pt>
                <c:pt idx="80">
                  <c:v>16646.142857142855</c:v>
                </c:pt>
                <c:pt idx="81">
                  <c:v>16672.342857142856</c:v>
                </c:pt>
                <c:pt idx="82">
                  <c:v>16690.2</c:v>
                </c:pt>
                <c:pt idx="83">
                  <c:v>16657.228571428572</c:v>
                </c:pt>
                <c:pt idx="84">
                  <c:v>16687.685714285712</c:v>
                </c:pt>
                <c:pt idx="85">
                  <c:v>16660.32857142857</c:v>
                </c:pt>
                <c:pt idx="86">
                  <c:v>16669.228571428568</c:v>
                </c:pt>
                <c:pt idx="87">
                  <c:v>16690.214285714286</c:v>
                </c:pt>
                <c:pt idx="88">
                  <c:v>16673.62857142857</c:v>
                </c:pt>
                <c:pt idx="89">
                  <c:v>16672.085714285713</c:v>
                </c:pt>
                <c:pt idx="90">
                  <c:v>16663.985714285714</c:v>
                </c:pt>
                <c:pt idx="91">
                  <c:v>16670.385714285712</c:v>
                </c:pt>
                <c:pt idx="92">
                  <c:v>16669.671428571426</c:v>
                </c:pt>
                <c:pt idx="93">
                  <c:v>16662.071428571428</c:v>
                </c:pt>
                <c:pt idx="94">
                  <c:v>16694.971428571425</c:v>
                </c:pt>
                <c:pt idx="95">
                  <c:v>16704.742857142857</c:v>
                </c:pt>
                <c:pt idx="96">
                  <c:v>16698.214285714283</c:v>
                </c:pt>
                <c:pt idx="97">
                  <c:v>16702.3</c:v>
                </c:pt>
                <c:pt idx="98">
                  <c:v>16692.314285714285</c:v>
                </c:pt>
                <c:pt idx="99">
                  <c:v>16654.614285714284</c:v>
                </c:pt>
                <c:pt idx="100">
                  <c:v>16664.757142857139</c:v>
                </c:pt>
                <c:pt idx="101">
                  <c:v>16674.614285714284</c:v>
                </c:pt>
                <c:pt idx="102">
                  <c:v>16637.642857142855</c:v>
                </c:pt>
                <c:pt idx="103">
                  <c:v>16693.8</c:v>
                </c:pt>
                <c:pt idx="104">
                  <c:v>16674.842857142856</c:v>
                </c:pt>
                <c:pt idx="105">
                  <c:v>16663.499999999996</c:v>
                </c:pt>
                <c:pt idx="106">
                  <c:v>16669.142857142855</c:v>
                </c:pt>
                <c:pt idx="107">
                  <c:v>16685.699999999997</c:v>
                </c:pt>
                <c:pt idx="108">
                  <c:v>16634.414285714287</c:v>
                </c:pt>
                <c:pt idx="109">
                  <c:v>16692.62857142857</c:v>
                </c:pt>
                <c:pt idx="110">
                  <c:v>16703.699999999997</c:v>
                </c:pt>
                <c:pt idx="111">
                  <c:v>16712.585714285713</c:v>
                </c:pt>
                <c:pt idx="112">
                  <c:v>24055.28571428571</c:v>
                </c:pt>
                <c:pt idx="113">
                  <c:v>10766.62857142857</c:v>
                </c:pt>
                <c:pt idx="114">
                  <c:v>10728.057142857142</c:v>
                </c:pt>
                <c:pt idx="115">
                  <c:v>10716.185714285713</c:v>
                </c:pt>
                <c:pt idx="116">
                  <c:v>10727.657142857142</c:v>
                </c:pt>
                <c:pt idx="117">
                  <c:v>10792.5</c:v>
                </c:pt>
                <c:pt idx="118">
                  <c:v>10889.114285714286</c:v>
                </c:pt>
                <c:pt idx="119">
                  <c:v>10889.72857142857</c:v>
                </c:pt>
              </c:numCache>
            </c:numRef>
          </c:yVal>
          <c:smooth val="0"/>
          <c:extLst>
            <c:ext xmlns:c16="http://schemas.microsoft.com/office/drawing/2014/chart" uri="{C3380CC4-5D6E-409C-BE32-E72D297353CC}">
              <c16:uniqueId val="{00000000-16E8-4DC9-BB0F-A72772288D92}"/>
            </c:ext>
          </c:extLst>
        </c:ser>
        <c:dLbls>
          <c:showLegendKey val="0"/>
          <c:showVal val="0"/>
          <c:showCatName val="0"/>
          <c:showSerName val="0"/>
          <c:showPercent val="0"/>
          <c:showBubbleSize val="0"/>
        </c:dLbls>
        <c:axId val="178309023"/>
        <c:axId val="15425951"/>
      </c:scatterChart>
      <c:valAx>
        <c:axId val="178309023"/>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425951"/>
        <c:crosses val="autoZero"/>
        <c:crossBetween val="midCat"/>
      </c:valAx>
      <c:valAx>
        <c:axId val="15425951"/>
        <c:scaling>
          <c:orientation val="minMax"/>
          <c:max val="17000"/>
          <c:min val="130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25000"/>
                <a:lumOff val="7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78309023"/>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40">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19050"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spPr>
      <a:ln w="9525" cap="flat" cmpd="sng" algn="ctr">
        <a:solidFill>
          <a:schemeClr val="tx1">
            <a:lumMod val="25000"/>
            <a:lumOff val="75000"/>
          </a:schemeClr>
        </a:solidFill>
        <a:round/>
      </a:ln>
    </cs:spPr>
    <cs:defRPr sz="900"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png>
</file>

<file path=ppt/media/image13.gif>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4087F-CEAB-CA58-FEDF-FF7ACFAE4FF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737ABF7-663E-B1D3-B1E2-D6B01396AC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C2260A1-9F96-8372-AA69-68602AB07B70}"/>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5" name="Footer Placeholder 4">
            <a:extLst>
              <a:ext uri="{FF2B5EF4-FFF2-40B4-BE49-F238E27FC236}">
                <a16:creationId xmlns:a16="http://schemas.microsoft.com/office/drawing/2014/main" id="{BCAF7DCB-413C-9DEA-46D4-BBC276602C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924858-49C4-F977-5123-1E73333CC22B}"/>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24969326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D9AAE4-370E-896B-CBE6-E155027E61E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014C86D-3FC9-4C1F-E328-C78F677288D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AF48585-F288-9A26-04B4-C46DE51EF084}"/>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5" name="Footer Placeholder 4">
            <a:extLst>
              <a:ext uri="{FF2B5EF4-FFF2-40B4-BE49-F238E27FC236}">
                <a16:creationId xmlns:a16="http://schemas.microsoft.com/office/drawing/2014/main" id="{3D86BD99-BD69-1E3E-13ED-4ADABDCF058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0641C20-2996-C8C1-4358-DA0B3EFF3716}"/>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120340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E9E196-9849-14B9-6541-2DA6A0E09A7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1254849-31A6-3403-DC02-F3A1016D5C1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0002D0E-3286-CE5E-9DC6-293F3D5360E6}"/>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5" name="Footer Placeholder 4">
            <a:extLst>
              <a:ext uri="{FF2B5EF4-FFF2-40B4-BE49-F238E27FC236}">
                <a16:creationId xmlns:a16="http://schemas.microsoft.com/office/drawing/2014/main" id="{773FFA85-7AAE-49B6-C305-114EF652747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5045B5-96BC-ABB7-71E7-A332817CD2FA}"/>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25819030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D987A5-460A-8D18-DA63-D43BA3C62D5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3FFB44D-B948-FA21-40FB-A1BB90530A9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4F95A90-AF5E-B9FB-25C6-7805E4B7E0CF}"/>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5" name="Footer Placeholder 4">
            <a:extLst>
              <a:ext uri="{FF2B5EF4-FFF2-40B4-BE49-F238E27FC236}">
                <a16:creationId xmlns:a16="http://schemas.microsoft.com/office/drawing/2014/main" id="{3C518C05-F397-382C-8421-8EEB44CB94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565905-4F70-9CC1-E528-10AF519F2449}"/>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759218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CFCC80-C75E-7175-1A91-841066CE76F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67543A1-5733-36C6-6D1C-C0A85A25AAE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826B28F-8D1E-7631-1E06-AE070D56A87D}"/>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5" name="Footer Placeholder 4">
            <a:extLst>
              <a:ext uri="{FF2B5EF4-FFF2-40B4-BE49-F238E27FC236}">
                <a16:creationId xmlns:a16="http://schemas.microsoft.com/office/drawing/2014/main" id="{DA720A8B-17E3-762A-2215-296F90066D1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14F3B23-4634-135F-832A-16C4D082D765}"/>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353067853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7FACD-3AA7-2E66-38C0-501F905249D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DA42BDE-7402-AF84-B993-B20CF9CC561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24645A3-C957-24D9-9B04-A6FB53731CA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455E19-5831-7530-8C7A-1F8F9A1BB634}"/>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6" name="Footer Placeholder 5">
            <a:extLst>
              <a:ext uri="{FF2B5EF4-FFF2-40B4-BE49-F238E27FC236}">
                <a16:creationId xmlns:a16="http://schemas.microsoft.com/office/drawing/2014/main" id="{35CB3584-4C78-F2AE-F384-7A6D7992BE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508DF3-BC94-6B77-F4DB-FA177E65D88A}"/>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1332112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26A0E-DFF3-DE14-AFAA-F648A0EB8467}"/>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A7C187C7-07D7-95A7-F6CB-EA8E9DE200B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B8CF7F3-B16D-BC73-1C58-8D04C5F662F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431778D-7996-1169-1459-124B630A442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451B50-B93F-975F-DFDC-F2404BD277F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8FE13BB-BF90-5EFE-548D-CDD1F25D1021}"/>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8" name="Footer Placeholder 7">
            <a:extLst>
              <a:ext uri="{FF2B5EF4-FFF2-40B4-BE49-F238E27FC236}">
                <a16:creationId xmlns:a16="http://schemas.microsoft.com/office/drawing/2014/main" id="{6B695BBD-825C-B2F4-016A-28D0E3C6F7C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18B2C04-3F1D-BF6B-B597-074C791858BA}"/>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1519204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CD651-0BD9-4FCF-640A-A3842A633C5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DC4ABDA-A6D0-726E-83D4-013A138ADFF2}"/>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4" name="Footer Placeholder 3">
            <a:extLst>
              <a:ext uri="{FF2B5EF4-FFF2-40B4-BE49-F238E27FC236}">
                <a16:creationId xmlns:a16="http://schemas.microsoft.com/office/drawing/2014/main" id="{CC306C6C-C491-F523-E800-EC7A134FE08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7F11FBBF-010A-F6EC-21E1-D5B4BDED3FF5}"/>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2811062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F6EA35-7136-E2AA-BFEC-3E2E5C8943DE}"/>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3" name="Footer Placeholder 2">
            <a:extLst>
              <a:ext uri="{FF2B5EF4-FFF2-40B4-BE49-F238E27FC236}">
                <a16:creationId xmlns:a16="http://schemas.microsoft.com/office/drawing/2014/main" id="{FF7F7B8D-0284-5D4B-C629-E7EE4628124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CB32CF-A83C-BF1D-A306-1A9CEB466BE6}"/>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1329832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79EEF-88A3-15F2-E433-88A443BEB85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A262B71-6FF5-AB8A-F917-17CB9121259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AA944BA-80DA-093F-8AC3-AE526722320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C0FBB9A-45CF-C8DC-AAC9-BF1308387A96}"/>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6" name="Footer Placeholder 5">
            <a:extLst>
              <a:ext uri="{FF2B5EF4-FFF2-40B4-BE49-F238E27FC236}">
                <a16:creationId xmlns:a16="http://schemas.microsoft.com/office/drawing/2014/main" id="{B6472D64-D442-406B-47AB-21B68560490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F544518-B6C6-8753-E8E4-D7D81E0519D8}"/>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195993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11A049-CAB8-A8A9-D35F-CB8F05BCC9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D78A1CE-3CCC-1F5B-FD87-7C857D4F945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32EA2F6-6D08-2024-E89D-0D7EAABE71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903AA5-3BEF-5AAF-8E09-FC808EF1FB57}"/>
              </a:ext>
            </a:extLst>
          </p:cNvPr>
          <p:cNvSpPr>
            <a:spLocks noGrp="1"/>
          </p:cNvSpPr>
          <p:nvPr>
            <p:ph type="dt" sz="half" idx="10"/>
          </p:nvPr>
        </p:nvSpPr>
        <p:spPr/>
        <p:txBody>
          <a:bodyPr/>
          <a:lstStyle/>
          <a:p>
            <a:fld id="{FFD217C9-5457-4021-AB93-6DAA5A71ADDD}" type="datetimeFigureOut">
              <a:rPr lang="en-US" smtClean="0"/>
              <a:t>1/3/2024</a:t>
            </a:fld>
            <a:endParaRPr lang="en-US"/>
          </a:p>
        </p:txBody>
      </p:sp>
      <p:sp>
        <p:nvSpPr>
          <p:cNvPr id="6" name="Footer Placeholder 5">
            <a:extLst>
              <a:ext uri="{FF2B5EF4-FFF2-40B4-BE49-F238E27FC236}">
                <a16:creationId xmlns:a16="http://schemas.microsoft.com/office/drawing/2014/main" id="{1004D4B2-ED9A-1584-D7EC-B6C04EA26D2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2D9D22B-745D-C4D8-8F7C-35E57D912B55}"/>
              </a:ext>
            </a:extLst>
          </p:cNvPr>
          <p:cNvSpPr>
            <a:spLocks noGrp="1"/>
          </p:cNvSpPr>
          <p:nvPr>
            <p:ph type="sldNum" sz="quarter" idx="12"/>
          </p:nvPr>
        </p:nvSpPr>
        <p:spPr/>
        <p:txBody>
          <a:bodyPr/>
          <a:lstStyle/>
          <a:p>
            <a:fld id="{BE30C1E5-0C3B-4A05-B037-080DE73ABF74}" type="slidenum">
              <a:rPr lang="en-US" smtClean="0"/>
              <a:t>‹#›</a:t>
            </a:fld>
            <a:endParaRPr lang="en-US"/>
          </a:p>
        </p:txBody>
      </p:sp>
    </p:spTree>
    <p:extLst>
      <p:ext uri="{BB962C8B-B14F-4D97-AF65-F5344CB8AC3E}">
        <p14:creationId xmlns:p14="http://schemas.microsoft.com/office/powerpoint/2010/main" val="12757767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35447DA-46E1-15BF-E8F5-4F2BB96BD8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1E2F9D6-49B9-C87B-704B-EA04AD9EBC3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C79326-9398-CD10-C911-2FE453BE37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D217C9-5457-4021-AB93-6DAA5A71ADDD}" type="datetimeFigureOut">
              <a:rPr lang="en-US" smtClean="0"/>
              <a:t>1/3/2024</a:t>
            </a:fld>
            <a:endParaRPr lang="en-US"/>
          </a:p>
        </p:txBody>
      </p:sp>
      <p:sp>
        <p:nvSpPr>
          <p:cNvPr id="5" name="Footer Placeholder 4">
            <a:extLst>
              <a:ext uri="{FF2B5EF4-FFF2-40B4-BE49-F238E27FC236}">
                <a16:creationId xmlns:a16="http://schemas.microsoft.com/office/drawing/2014/main" id="{7F718489-1E4B-47AE-A83B-10CD71F487A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806433F-CE6F-87F1-1323-C09B98D0F07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E30C1E5-0C3B-4A05-B037-080DE73ABF74}" type="slidenum">
              <a:rPr lang="en-US" smtClean="0"/>
              <a:t>‹#›</a:t>
            </a:fld>
            <a:endParaRPr lang="en-US"/>
          </a:p>
        </p:txBody>
      </p:sp>
    </p:spTree>
    <p:extLst>
      <p:ext uri="{BB962C8B-B14F-4D97-AF65-F5344CB8AC3E}">
        <p14:creationId xmlns:p14="http://schemas.microsoft.com/office/powerpoint/2010/main" val="12466305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5" Type="http://schemas.openxmlformats.org/officeDocument/2006/relationships/chart" Target="../charts/chart1.xml"/><Relationship Id="rId4" Type="http://schemas.openxmlformats.org/officeDocument/2006/relationships/image" Target="../media/image13.gif"/></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4AC49E-F18D-6FA0-558C-FD0FA6D33969}"/>
              </a:ext>
            </a:extLst>
          </p:cNvPr>
          <p:cNvSpPr>
            <a:spLocks noGrp="1"/>
          </p:cNvSpPr>
          <p:nvPr>
            <p:ph type="ctrTitle"/>
          </p:nvPr>
        </p:nvSpPr>
        <p:spPr/>
        <p:txBody>
          <a:bodyPr/>
          <a:lstStyle/>
          <a:p>
            <a:endParaRPr lang="en-US"/>
          </a:p>
        </p:txBody>
      </p:sp>
      <p:sp>
        <p:nvSpPr>
          <p:cNvPr id="3" name="Subtitle 2">
            <a:extLst>
              <a:ext uri="{FF2B5EF4-FFF2-40B4-BE49-F238E27FC236}">
                <a16:creationId xmlns:a16="http://schemas.microsoft.com/office/drawing/2014/main" id="{0B4CC9A3-6640-DD3B-E413-881C28BA92B9}"/>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6672623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6C7B-2F42-91B0-6605-67B2CBC4196E}"/>
              </a:ext>
            </a:extLst>
          </p:cNvPr>
          <p:cNvSpPr>
            <a:spLocks noGrp="1"/>
          </p:cNvSpPr>
          <p:nvPr>
            <p:ph type="title"/>
          </p:nvPr>
        </p:nvSpPr>
        <p:spPr>
          <a:xfrm>
            <a:off x="838200" y="365126"/>
            <a:ext cx="10515600" cy="730430"/>
          </a:xfrm>
        </p:spPr>
        <p:txBody>
          <a:bodyPr/>
          <a:lstStyle/>
          <a:p>
            <a:r>
              <a:rPr lang="en-US" dirty="0"/>
              <a:t>Image formatting process</a:t>
            </a:r>
          </a:p>
        </p:txBody>
      </p:sp>
      <p:sp>
        <p:nvSpPr>
          <p:cNvPr id="3" name="Content Placeholder 2">
            <a:extLst>
              <a:ext uri="{FF2B5EF4-FFF2-40B4-BE49-F238E27FC236}">
                <a16:creationId xmlns:a16="http://schemas.microsoft.com/office/drawing/2014/main" id="{A6616B32-2327-659A-BFAC-FADDA799F37D}"/>
              </a:ext>
            </a:extLst>
          </p:cNvPr>
          <p:cNvSpPr>
            <a:spLocks noGrp="1"/>
          </p:cNvSpPr>
          <p:nvPr>
            <p:ph idx="1"/>
          </p:nvPr>
        </p:nvSpPr>
        <p:spPr>
          <a:xfrm>
            <a:off x="838200" y="1509623"/>
            <a:ext cx="10515600" cy="4667340"/>
          </a:xfrm>
        </p:spPr>
        <p:txBody>
          <a:bodyPr>
            <a:normAutofit/>
          </a:bodyPr>
          <a:lstStyle/>
          <a:p>
            <a:r>
              <a:rPr lang="en-US" sz="2000" dirty="0"/>
              <a:t>Image is combo of 3 signals</a:t>
            </a:r>
          </a:p>
          <a:p>
            <a:pPr marL="800100" lvl="1" indent="-342900">
              <a:buFont typeface="+mj-lt"/>
              <a:buAutoNum type="arabicPeriod"/>
            </a:pPr>
            <a:r>
              <a:rPr lang="en-US" sz="1600" dirty="0"/>
              <a:t>Auto Fluorescence</a:t>
            </a:r>
          </a:p>
          <a:p>
            <a:pPr marL="800100" lvl="1" indent="-342900">
              <a:buFont typeface="+mj-lt"/>
              <a:buAutoNum type="arabicPeriod"/>
            </a:pPr>
            <a:r>
              <a:rPr lang="en-US" sz="1600" dirty="0"/>
              <a:t>Solution fluorescence</a:t>
            </a:r>
          </a:p>
          <a:p>
            <a:pPr marL="800100" lvl="1" indent="-342900">
              <a:buFont typeface="+mj-lt"/>
              <a:buAutoNum type="arabicPeriod"/>
            </a:pPr>
            <a:r>
              <a:rPr lang="en-US" sz="1600" dirty="0"/>
              <a:t>Stain signal fluorescence</a:t>
            </a:r>
          </a:p>
          <a:p>
            <a:pPr marL="342900" indent="-342900">
              <a:buFont typeface="+mj-lt"/>
              <a:buAutoNum type="arabicPeriod"/>
            </a:pPr>
            <a:r>
              <a:rPr lang="en-US" sz="2000" dirty="0"/>
              <a:t>Goal is to separate signal F from the rest. </a:t>
            </a:r>
          </a:p>
          <a:p>
            <a:pPr marL="342900" indent="-342900">
              <a:buFont typeface="+mj-lt"/>
              <a:buAutoNum type="arabicPeriod"/>
            </a:pPr>
            <a:r>
              <a:rPr lang="en-US" sz="2000" dirty="0"/>
              <a:t>Auto is found as a before stain is applied image at same settings</a:t>
            </a:r>
          </a:p>
          <a:p>
            <a:pPr marL="342900" indent="-342900">
              <a:buFont typeface="+mj-lt"/>
              <a:buAutoNum type="arabicPeriod"/>
            </a:pPr>
            <a:r>
              <a:rPr lang="en-US" sz="2000" dirty="0"/>
              <a:t>Solution is found by subtracting a scaled auto image until it effectively disappears in first time frame of stain kinetics</a:t>
            </a:r>
          </a:p>
          <a:p>
            <a:pPr marL="342900" indent="-342900">
              <a:buFont typeface="+mj-lt"/>
              <a:buAutoNum type="arabicPeriod"/>
            </a:pPr>
            <a:r>
              <a:rPr lang="en-US" sz="2000" dirty="0"/>
              <a:t>Signal F is found by subtracting the scaled auto and solution image from kinetic images</a:t>
            </a:r>
          </a:p>
          <a:p>
            <a:pPr marL="342900" indent="-342900">
              <a:buFont typeface="+mj-lt"/>
              <a:buAutoNum type="arabicPeriod"/>
            </a:pPr>
            <a:r>
              <a:rPr lang="en-US" sz="2000" dirty="0"/>
              <a:t>Note, solution intensity changes over time. I can sub sample a region in the solution image and it is reflective of rough overall fluorescence change in it as indicated by two regions giving very similar scaling ratios over time. To compensate, the solution image is multiplied by the ratio at the time point before being subtracted from total image. </a:t>
            </a:r>
          </a:p>
        </p:txBody>
      </p:sp>
    </p:spTree>
    <p:extLst>
      <p:ext uri="{BB962C8B-B14F-4D97-AF65-F5344CB8AC3E}">
        <p14:creationId xmlns:p14="http://schemas.microsoft.com/office/powerpoint/2010/main" val="7003453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55D77C-A558-CDDD-D286-6255F16849CB}"/>
              </a:ext>
            </a:extLst>
          </p:cNvPr>
          <p:cNvSpPr>
            <a:spLocks noGrp="1"/>
          </p:cNvSpPr>
          <p:nvPr>
            <p:ph type="title"/>
          </p:nvPr>
        </p:nvSpPr>
        <p:spPr>
          <a:xfrm>
            <a:off x="224287" y="112144"/>
            <a:ext cx="11887200" cy="888521"/>
          </a:xfrm>
        </p:spPr>
        <p:txBody>
          <a:bodyPr>
            <a:normAutofit fontScale="90000"/>
          </a:bodyPr>
          <a:lstStyle/>
          <a:p>
            <a:r>
              <a:rPr lang="en-US" dirty="0"/>
              <a:t>Subbing off auto fluorescence and </a:t>
            </a:r>
            <a:r>
              <a:rPr lang="en-US" dirty="0" err="1"/>
              <a:t>determing</a:t>
            </a:r>
            <a:r>
              <a:rPr lang="en-US" dirty="0"/>
              <a:t> solution fluorescence</a:t>
            </a:r>
          </a:p>
        </p:txBody>
      </p:sp>
      <p:pic>
        <p:nvPicPr>
          <p:cNvPr id="7" name="Picture 6">
            <a:extLst>
              <a:ext uri="{FF2B5EF4-FFF2-40B4-BE49-F238E27FC236}">
                <a16:creationId xmlns:a16="http://schemas.microsoft.com/office/drawing/2014/main" id="{6535E1AF-FB1F-049C-61D1-51E53359B9EC}"/>
              </a:ext>
            </a:extLst>
          </p:cNvPr>
          <p:cNvPicPr>
            <a:picLocks noChangeAspect="1"/>
          </p:cNvPicPr>
          <p:nvPr/>
        </p:nvPicPr>
        <p:blipFill>
          <a:blip r:embed="rId2"/>
          <a:stretch>
            <a:fillRect/>
          </a:stretch>
        </p:blipFill>
        <p:spPr>
          <a:xfrm>
            <a:off x="224287" y="3743863"/>
            <a:ext cx="4017671" cy="2389518"/>
          </a:xfrm>
          <a:prstGeom prst="rect">
            <a:avLst/>
          </a:prstGeom>
        </p:spPr>
      </p:pic>
      <p:pic>
        <p:nvPicPr>
          <p:cNvPr id="9" name="Picture 8">
            <a:extLst>
              <a:ext uri="{FF2B5EF4-FFF2-40B4-BE49-F238E27FC236}">
                <a16:creationId xmlns:a16="http://schemas.microsoft.com/office/drawing/2014/main" id="{AE1A6532-4774-27F1-4127-6C72FC244395}"/>
              </a:ext>
            </a:extLst>
          </p:cNvPr>
          <p:cNvPicPr>
            <a:picLocks noChangeAspect="1"/>
          </p:cNvPicPr>
          <p:nvPr/>
        </p:nvPicPr>
        <p:blipFill>
          <a:blip r:embed="rId3"/>
          <a:stretch>
            <a:fillRect/>
          </a:stretch>
        </p:blipFill>
        <p:spPr>
          <a:xfrm>
            <a:off x="4554960" y="1250830"/>
            <a:ext cx="4061532" cy="2389518"/>
          </a:xfrm>
          <a:prstGeom prst="rect">
            <a:avLst/>
          </a:prstGeom>
        </p:spPr>
      </p:pic>
      <p:pic>
        <p:nvPicPr>
          <p:cNvPr id="11" name="Picture 10">
            <a:extLst>
              <a:ext uri="{FF2B5EF4-FFF2-40B4-BE49-F238E27FC236}">
                <a16:creationId xmlns:a16="http://schemas.microsoft.com/office/drawing/2014/main" id="{0F072848-8A58-CF17-3A70-B8478F7675B0}"/>
              </a:ext>
            </a:extLst>
          </p:cNvPr>
          <p:cNvPicPr>
            <a:picLocks noChangeAspect="1"/>
          </p:cNvPicPr>
          <p:nvPr/>
        </p:nvPicPr>
        <p:blipFill>
          <a:blip r:embed="rId4"/>
          <a:stretch>
            <a:fillRect/>
          </a:stretch>
        </p:blipFill>
        <p:spPr>
          <a:xfrm>
            <a:off x="4327599" y="3743863"/>
            <a:ext cx="4480531" cy="2622429"/>
          </a:xfrm>
          <a:prstGeom prst="rect">
            <a:avLst/>
          </a:prstGeom>
        </p:spPr>
      </p:pic>
      <p:pic>
        <p:nvPicPr>
          <p:cNvPr id="13" name="Picture 12">
            <a:extLst>
              <a:ext uri="{FF2B5EF4-FFF2-40B4-BE49-F238E27FC236}">
                <a16:creationId xmlns:a16="http://schemas.microsoft.com/office/drawing/2014/main" id="{ACCD704E-12F0-5C85-73D4-81578C5393A2}"/>
              </a:ext>
            </a:extLst>
          </p:cNvPr>
          <p:cNvPicPr>
            <a:picLocks noChangeAspect="1"/>
          </p:cNvPicPr>
          <p:nvPr/>
        </p:nvPicPr>
        <p:blipFill>
          <a:blip r:embed="rId5"/>
          <a:stretch>
            <a:fillRect/>
          </a:stretch>
        </p:blipFill>
        <p:spPr>
          <a:xfrm>
            <a:off x="8692815" y="1242097"/>
            <a:ext cx="4114550" cy="2398251"/>
          </a:xfrm>
          <a:prstGeom prst="rect">
            <a:avLst/>
          </a:prstGeom>
        </p:spPr>
      </p:pic>
      <p:pic>
        <p:nvPicPr>
          <p:cNvPr id="15" name="Picture 14">
            <a:extLst>
              <a:ext uri="{FF2B5EF4-FFF2-40B4-BE49-F238E27FC236}">
                <a16:creationId xmlns:a16="http://schemas.microsoft.com/office/drawing/2014/main" id="{F4710CE5-7032-3957-A405-24022B91D6EB}"/>
              </a:ext>
            </a:extLst>
          </p:cNvPr>
          <p:cNvPicPr>
            <a:picLocks noChangeAspect="1"/>
          </p:cNvPicPr>
          <p:nvPr/>
        </p:nvPicPr>
        <p:blipFill>
          <a:blip r:embed="rId6"/>
          <a:stretch>
            <a:fillRect/>
          </a:stretch>
        </p:blipFill>
        <p:spPr>
          <a:xfrm>
            <a:off x="8695690" y="3743863"/>
            <a:ext cx="4467849" cy="2864075"/>
          </a:xfrm>
          <a:prstGeom prst="rect">
            <a:avLst/>
          </a:prstGeom>
        </p:spPr>
      </p:pic>
      <p:pic>
        <p:nvPicPr>
          <p:cNvPr id="17" name="Picture 16">
            <a:extLst>
              <a:ext uri="{FF2B5EF4-FFF2-40B4-BE49-F238E27FC236}">
                <a16:creationId xmlns:a16="http://schemas.microsoft.com/office/drawing/2014/main" id="{4E1C6B63-F11F-0129-FE6E-E11126A24893}"/>
              </a:ext>
            </a:extLst>
          </p:cNvPr>
          <p:cNvPicPr>
            <a:picLocks noChangeAspect="1"/>
          </p:cNvPicPr>
          <p:nvPr/>
        </p:nvPicPr>
        <p:blipFill>
          <a:blip r:embed="rId7"/>
          <a:stretch>
            <a:fillRect/>
          </a:stretch>
        </p:blipFill>
        <p:spPr>
          <a:xfrm>
            <a:off x="224287" y="1319842"/>
            <a:ext cx="3945800" cy="2320506"/>
          </a:xfrm>
          <a:prstGeom prst="rect">
            <a:avLst/>
          </a:prstGeom>
        </p:spPr>
      </p:pic>
    </p:spTree>
    <p:extLst>
      <p:ext uri="{BB962C8B-B14F-4D97-AF65-F5344CB8AC3E}">
        <p14:creationId xmlns:p14="http://schemas.microsoft.com/office/powerpoint/2010/main" val="9939836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9328BA-C151-D28C-670B-FD11E170503B}"/>
              </a:ext>
            </a:extLst>
          </p:cNvPr>
          <p:cNvSpPr>
            <a:spLocks noGrp="1"/>
          </p:cNvSpPr>
          <p:nvPr>
            <p:ph type="title"/>
          </p:nvPr>
        </p:nvSpPr>
        <p:spPr>
          <a:xfrm>
            <a:off x="838200" y="365126"/>
            <a:ext cx="10515600" cy="652792"/>
          </a:xfrm>
        </p:spPr>
        <p:txBody>
          <a:bodyPr>
            <a:normAutofit fontScale="90000"/>
          </a:bodyPr>
          <a:lstStyle/>
          <a:p>
            <a:r>
              <a:rPr lang="en-US" dirty="0"/>
              <a:t>Scaling of fluorescence in solution</a:t>
            </a:r>
          </a:p>
        </p:txBody>
      </p:sp>
      <p:pic>
        <p:nvPicPr>
          <p:cNvPr id="5" name="Picture 4">
            <a:extLst>
              <a:ext uri="{FF2B5EF4-FFF2-40B4-BE49-F238E27FC236}">
                <a16:creationId xmlns:a16="http://schemas.microsoft.com/office/drawing/2014/main" id="{4CB4C6BB-B64D-5A2C-7DFE-39FBAD5792FB}"/>
              </a:ext>
            </a:extLst>
          </p:cNvPr>
          <p:cNvPicPr>
            <a:picLocks noChangeAspect="1"/>
          </p:cNvPicPr>
          <p:nvPr/>
        </p:nvPicPr>
        <p:blipFill>
          <a:blip r:embed="rId2"/>
          <a:stretch>
            <a:fillRect/>
          </a:stretch>
        </p:blipFill>
        <p:spPr>
          <a:xfrm>
            <a:off x="7028729" y="1017917"/>
            <a:ext cx="5163271" cy="3858163"/>
          </a:xfrm>
          <a:prstGeom prst="rect">
            <a:avLst/>
          </a:prstGeom>
        </p:spPr>
      </p:pic>
      <p:pic>
        <p:nvPicPr>
          <p:cNvPr id="7" name="Picture 6">
            <a:extLst>
              <a:ext uri="{FF2B5EF4-FFF2-40B4-BE49-F238E27FC236}">
                <a16:creationId xmlns:a16="http://schemas.microsoft.com/office/drawing/2014/main" id="{F2D1C570-0795-3126-3552-67AC2B37A2C5}"/>
              </a:ext>
            </a:extLst>
          </p:cNvPr>
          <p:cNvPicPr>
            <a:picLocks noChangeAspect="1"/>
          </p:cNvPicPr>
          <p:nvPr/>
        </p:nvPicPr>
        <p:blipFill>
          <a:blip r:embed="rId3"/>
          <a:stretch>
            <a:fillRect/>
          </a:stretch>
        </p:blipFill>
        <p:spPr>
          <a:xfrm>
            <a:off x="244211" y="1017916"/>
            <a:ext cx="6623004" cy="3858163"/>
          </a:xfrm>
          <a:prstGeom prst="rect">
            <a:avLst/>
          </a:prstGeom>
        </p:spPr>
      </p:pic>
      <p:sp>
        <p:nvSpPr>
          <p:cNvPr id="8" name="Rectangle 7">
            <a:extLst>
              <a:ext uri="{FF2B5EF4-FFF2-40B4-BE49-F238E27FC236}">
                <a16:creationId xmlns:a16="http://schemas.microsoft.com/office/drawing/2014/main" id="{29156F58-6EFD-05A8-848F-DA1C0EB24FD6}"/>
              </a:ext>
            </a:extLst>
          </p:cNvPr>
          <p:cNvSpPr/>
          <p:nvPr/>
        </p:nvSpPr>
        <p:spPr>
          <a:xfrm>
            <a:off x="5538158" y="3899140"/>
            <a:ext cx="491706" cy="388188"/>
          </a:xfrm>
          <a:prstGeom prst="rect">
            <a:avLst/>
          </a:prstGeom>
          <a:noFill/>
          <a:ln w="38100">
            <a:solidFill>
              <a:srgbClr val="DF39C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AB801F1-54ED-97C2-2168-5C68439247B0}"/>
              </a:ext>
            </a:extLst>
          </p:cNvPr>
          <p:cNvSpPr/>
          <p:nvPr/>
        </p:nvSpPr>
        <p:spPr>
          <a:xfrm>
            <a:off x="6300158" y="4432809"/>
            <a:ext cx="491706" cy="388188"/>
          </a:xfrm>
          <a:prstGeom prst="rect">
            <a:avLst/>
          </a:prstGeom>
          <a:noFill/>
          <a:ln w="38100">
            <a:solidFill>
              <a:srgbClr val="72B298"/>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2935744D-B041-AB7A-00D7-0FE0C0C75C9F}"/>
              </a:ext>
            </a:extLst>
          </p:cNvPr>
          <p:cNvSpPr txBox="1"/>
          <p:nvPr/>
        </p:nvSpPr>
        <p:spPr>
          <a:xfrm>
            <a:off x="336431" y="5344203"/>
            <a:ext cx="6775509" cy="369332"/>
          </a:xfrm>
          <a:prstGeom prst="rect">
            <a:avLst/>
          </a:prstGeom>
          <a:noFill/>
        </p:spPr>
        <p:txBody>
          <a:bodyPr wrap="none" rtlCol="0">
            <a:spAutoFit/>
          </a:bodyPr>
          <a:lstStyle/>
          <a:p>
            <a:r>
              <a:rPr lang="en-US" dirty="0"/>
              <a:t>Scale solution fluorescence over time via normalized ratio in pink box. </a:t>
            </a:r>
          </a:p>
        </p:txBody>
      </p:sp>
    </p:spTree>
    <p:extLst>
      <p:ext uri="{BB962C8B-B14F-4D97-AF65-F5344CB8AC3E}">
        <p14:creationId xmlns:p14="http://schemas.microsoft.com/office/powerpoint/2010/main" val="10540040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B22E54-D959-D9C5-92FB-DD71F0E0D4BF}"/>
              </a:ext>
            </a:extLst>
          </p:cNvPr>
          <p:cNvSpPr>
            <a:spLocks noGrp="1"/>
          </p:cNvSpPr>
          <p:nvPr>
            <p:ph type="title"/>
          </p:nvPr>
        </p:nvSpPr>
        <p:spPr>
          <a:xfrm>
            <a:off x="484517" y="166718"/>
            <a:ext cx="10515600" cy="635539"/>
          </a:xfrm>
        </p:spPr>
        <p:txBody>
          <a:bodyPr>
            <a:normAutofit fontScale="90000"/>
          </a:bodyPr>
          <a:lstStyle/>
          <a:p>
            <a:r>
              <a:rPr lang="en-US" dirty="0"/>
              <a:t>Mask</a:t>
            </a:r>
          </a:p>
        </p:txBody>
      </p:sp>
      <p:sp>
        <p:nvSpPr>
          <p:cNvPr id="3" name="Content Placeholder 2">
            <a:extLst>
              <a:ext uri="{FF2B5EF4-FFF2-40B4-BE49-F238E27FC236}">
                <a16:creationId xmlns:a16="http://schemas.microsoft.com/office/drawing/2014/main" id="{1B6BB501-F221-F57A-CEB9-58A317D6B605}"/>
              </a:ext>
            </a:extLst>
          </p:cNvPr>
          <p:cNvSpPr>
            <a:spLocks noGrp="1"/>
          </p:cNvSpPr>
          <p:nvPr>
            <p:ph idx="1"/>
          </p:nvPr>
        </p:nvSpPr>
        <p:spPr/>
        <p:txBody>
          <a:bodyPr/>
          <a:lstStyle/>
          <a:p>
            <a:endParaRPr lang="en-US"/>
          </a:p>
        </p:txBody>
      </p:sp>
      <p:pic>
        <p:nvPicPr>
          <p:cNvPr id="5" name="Picture 4">
            <a:extLst>
              <a:ext uri="{FF2B5EF4-FFF2-40B4-BE49-F238E27FC236}">
                <a16:creationId xmlns:a16="http://schemas.microsoft.com/office/drawing/2014/main" id="{23981B99-7DEF-0B2A-6DCA-4B803A3AECE9}"/>
              </a:ext>
            </a:extLst>
          </p:cNvPr>
          <p:cNvPicPr>
            <a:picLocks noChangeAspect="1"/>
          </p:cNvPicPr>
          <p:nvPr/>
        </p:nvPicPr>
        <p:blipFill>
          <a:blip r:embed="rId2"/>
          <a:stretch>
            <a:fillRect/>
          </a:stretch>
        </p:blipFill>
        <p:spPr>
          <a:xfrm>
            <a:off x="6212332" y="1608825"/>
            <a:ext cx="6240595" cy="3640347"/>
          </a:xfrm>
          <a:prstGeom prst="rect">
            <a:avLst/>
          </a:prstGeom>
        </p:spPr>
      </p:pic>
      <p:pic>
        <p:nvPicPr>
          <p:cNvPr id="7" name="Picture 6">
            <a:extLst>
              <a:ext uri="{FF2B5EF4-FFF2-40B4-BE49-F238E27FC236}">
                <a16:creationId xmlns:a16="http://schemas.microsoft.com/office/drawing/2014/main" id="{1B69666D-4409-F3B1-86E0-30845CC61987}"/>
              </a:ext>
            </a:extLst>
          </p:cNvPr>
          <p:cNvPicPr>
            <a:picLocks noChangeAspect="1"/>
          </p:cNvPicPr>
          <p:nvPr/>
        </p:nvPicPr>
        <p:blipFill>
          <a:blip r:embed="rId3"/>
          <a:stretch>
            <a:fillRect/>
          </a:stretch>
        </p:blipFill>
        <p:spPr>
          <a:xfrm>
            <a:off x="0" y="1608826"/>
            <a:ext cx="6212332" cy="3640347"/>
          </a:xfrm>
          <a:prstGeom prst="rect">
            <a:avLst/>
          </a:prstGeom>
        </p:spPr>
      </p:pic>
    </p:spTree>
    <p:extLst>
      <p:ext uri="{BB962C8B-B14F-4D97-AF65-F5344CB8AC3E}">
        <p14:creationId xmlns:p14="http://schemas.microsoft.com/office/powerpoint/2010/main" val="349682034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E81683-08A8-4EE9-97BA-003CFD13EEE0}"/>
              </a:ext>
            </a:extLst>
          </p:cNvPr>
          <p:cNvSpPr>
            <a:spLocks noGrp="1"/>
          </p:cNvSpPr>
          <p:nvPr>
            <p:ph type="title"/>
          </p:nvPr>
        </p:nvSpPr>
        <p:spPr>
          <a:xfrm>
            <a:off x="639023" y="156895"/>
            <a:ext cx="10515600" cy="757505"/>
          </a:xfrm>
        </p:spPr>
        <p:txBody>
          <a:bodyPr/>
          <a:lstStyle/>
          <a:p>
            <a:r>
              <a:rPr lang="en-US" dirty="0"/>
              <a:t>Summary Equation</a:t>
            </a:r>
          </a:p>
        </p:txBody>
      </p:sp>
      <p:sp>
        <p:nvSpPr>
          <p:cNvPr id="3" name="Content Placeholder 2">
            <a:extLst>
              <a:ext uri="{FF2B5EF4-FFF2-40B4-BE49-F238E27FC236}">
                <a16:creationId xmlns:a16="http://schemas.microsoft.com/office/drawing/2014/main" id="{876C5E1C-70F3-5B03-9758-AFB6E8004243}"/>
              </a:ext>
            </a:extLst>
          </p:cNvPr>
          <p:cNvSpPr>
            <a:spLocks noGrp="1"/>
          </p:cNvSpPr>
          <p:nvPr>
            <p:ph idx="1"/>
          </p:nvPr>
        </p:nvSpPr>
        <p:spPr>
          <a:xfrm>
            <a:off x="304046" y="1436326"/>
            <a:ext cx="10515600" cy="4351338"/>
          </a:xfrm>
        </p:spPr>
        <p:txBody>
          <a:bodyPr/>
          <a:lstStyle/>
          <a:p>
            <a:r>
              <a:rPr lang="en-US" dirty="0"/>
              <a:t>Solution F = first frame – C*auto F image until tissue disappears in it</a:t>
            </a:r>
          </a:p>
          <a:p>
            <a:r>
              <a:rPr lang="en-US" dirty="0"/>
              <a:t>Signal F = Kinetics Raw image – C*auto F – scaled solution</a:t>
            </a:r>
          </a:p>
          <a:p>
            <a:r>
              <a:rPr lang="en-US" dirty="0"/>
              <a:t>Analyzed intensity = sum(signal F image * mask)</a:t>
            </a:r>
          </a:p>
        </p:txBody>
      </p:sp>
    </p:spTree>
    <p:extLst>
      <p:ext uri="{BB962C8B-B14F-4D97-AF65-F5344CB8AC3E}">
        <p14:creationId xmlns:p14="http://schemas.microsoft.com/office/powerpoint/2010/main" val="285777284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81C38675-7223-24B5-948E-426B2B11E32C}"/>
              </a:ext>
            </a:extLst>
          </p:cNvPr>
          <p:cNvPicPr>
            <a:picLocks noChangeAspect="1"/>
          </p:cNvPicPr>
          <p:nvPr/>
        </p:nvPicPr>
        <p:blipFill>
          <a:blip r:embed="rId2"/>
          <a:stretch>
            <a:fillRect/>
          </a:stretch>
        </p:blipFill>
        <p:spPr>
          <a:xfrm>
            <a:off x="198772" y="314641"/>
            <a:ext cx="5800291" cy="4453794"/>
          </a:xfrm>
          <a:prstGeom prst="rect">
            <a:avLst/>
          </a:prstGeom>
        </p:spPr>
      </p:pic>
      <p:pic>
        <p:nvPicPr>
          <p:cNvPr id="9" name="Picture 8">
            <a:extLst>
              <a:ext uri="{FF2B5EF4-FFF2-40B4-BE49-F238E27FC236}">
                <a16:creationId xmlns:a16="http://schemas.microsoft.com/office/drawing/2014/main" id="{DBB9C7BC-E0B8-4FDF-448D-1040A1E3E137}"/>
              </a:ext>
            </a:extLst>
          </p:cNvPr>
          <p:cNvPicPr>
            <a:picLocks noChangeAspect="1"/>
          </p:cNvPicPr>
          <p:nvPr/>
        </p:nvPicPr>
        <p:blipFill>
          <a:blip r:embed="rId3"/>
          <a:stretch>
            <a:fillRect/>
          </a:stretch>
        </p:blipFill>
        <p:spPr>
          <a:xfrm>
            <a:off x="6392989" y="153386"/>
            <a:ext cx="3132901" cy="3275614"/>
          </a:xfrm>
          <a:prstGeom prst="rect">
            <a:avLst/>
          </a:prstGeom>
        </p:spPr>
      </p:pic>
      <p:sp>
        <p:nvSpPr>
          <p:cNvPr id="10" name="TextBox 9">
            <a:extLst>
              <a:ext uri="{FF2B5EF4-FFF2-40B4-BE49-F238E27FC236}">
                <a16:creationId xmlns:a16="http://schemas.microsoft.com/office/drawing/2014/main" id="{B7B6870D-0383-58C6-1F40-9BB22C68773E}"/>
              </a:ext>
            </a:extLst>
          </p:cNvPr>
          <p:cNvSpPr txBox="1"/>
          <p:nvPr/>
        </p:nvSpPr>
        <p:spPr>
          <a:xfrm rot="16200000">
            <a:off x="-810309" y="2191110"/>
            <a:ext cx="1857111" cy="369332"/>
          </a:xfrm>
          <a:prstGeom prst="rect">
            <a:avLst/>
          </a:prstGeom>
          <a:noFill/>
        </p:spPr>
        <p:txBody>
          <a:bodyPr wrap="none" rtlCol="0">
            <a:spAutoFit/>
          </a:bodyPr>
          <a:lstStyle/>
          <a:p>
            <a:r>
              <a:rPr lang="en-US" dirty="0"/>
              <a:t>Intensity per pixel</a:t>
            </a:r>
          </a:p>
        </p:txBody>
      </p:sp>
      <p:pic>
        <p:nvPicPr>
          <p:cNvPr id="12" name="Picture 11" descr="A black background with white border&#10;&#10;Description automatically generated">
            <a:extLst>
              <a:ext uri="{FF2B5EF4-FFF2-40B4-BE49-F238E27FC236}">
                <a16:creationId xmlns:a16="http://schemas.microsoft.com/office/drawing/2014/main" id="{C46BCC2A-1B8E-B55C-3842-0E3C557352B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03203" y="3304332"/>
            <a:ext cx="5890025" cy="3674853"/>
          </a:xfrm>
          <a:prstGeom prst="rect">
            <a:avLst/>
          </a:prstGeom>
        </p:spPr>
      </p:pic>
      <p:graphicFrame>
        <p:nvGraphicFramePr>
          <p:cNvPr id="3" name="Chart 2">
            <a:extLst>
              <a:ext uri="{FF2B5EF4-FFF2-40B4-BE49-F238E27FC236}">
                <a16:creationId xmlns:a16="http://schemas.microsoft.com/office/drawing/2014/main" id="{A74FFB7D-3CE3-7F13-C69F-1C9E03EF2F41}"/>
              </a:ext>
            </a:extLst>
          </p:cNvPr>
          <p:cNvGraphicFramePr>
            <a:graphicFrameLocks/>
          </p:cNvGraphicFramePr>
          <p:nvPr>
            <p:extLst>
              <p:ext uri="{D42A27DB-BD31-4B8C-83A1-F6EECF244321}">
                <p14:modId xmlns:p14="http://schemas.microsoft.com/office/powerpoint/2010/main" val="2366305651"/>
              </p:ext>
            </p:extLst>
          </p:nvPr>
        </p:nvGraphicFramePr>
        <p:xfrm>
          <a:off x="6573503" y="153386"/>
          <a:ext cx="5419725" cy="3467388"/>
        </p:xfrm>
        <a:graphic>
          <a:graphicData uri="http://schemas.openxmlformats.org/drawingml/2006/chart">
            <c:chart xmlns:c="http://schemas.openxmlformats.org/drawingml/2006/chart" xmlns:r="http://schemas.openxmlformats.org/officeDocument/2006/relationships" r:id="rId5"/>
          </a:graphicData>
        </a:graphic>
      </p:graphicFrame>
    </p:spTree>
    <p:extLst>
      <p:ext uri="{BB962C8B-B14F-4D97-AF65-F5344CB8AC3E}">
        <p14:creationId xmlns:p14="http://schemas.microsoft.com/office/powerpoint/2010/main" val="15855503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2DDBED-5255-2C5E-6A73-D65954B4A199}"/>
              </a:ext>
            </a:extLst>
          </p:cNvPr>
          <p:cNvSpPr>
            <a:spLocks noGrp="1"/>
          </p:cNvSpPr>
          <p:nvPr>
            <p:ph type="title"/>
          </p:nvPr>
        </p:nvSpPr>
        <p:spPr>
          <a:xfrm>
            <a:off x="145473" y="-18491"/>
            <a:ext cx="10515600" cy="844839"/>
          </a:xfrm>
        </p:spPr>
        <p:txBody>
          <a:bodyPr/>
          <a:lstStyle/>
          <a:p>
            <a:r>
              <a:rPr lang="en-US" dirty="0"/>
              <a:t>Unsure Consideration?</a:t>
            </a:r>
          </a:p>
        </p:txBody>
      </p:sp>
      <p:pic>
        <p:nvPicPr>
          <p:cNvPr id="5" name="Picture 4">
            <a:extLst>
              <a:ext uri="{FF2B5EF4-FFF2-40B4-BE49-F238E27FC236}">
                <a16:creationId xmlns:a16="http://schemas.microsoft.com/office/drawing/2014/main" id="{E5A5A8F1-77CD-299F-A3F7-06B36E9CEB5F}"/>
              </a:ext>
            </a:extLst>
          </p:cNvPr>
          <p:cNvPicPr>
            <a:picLocks noChangeAspect="1"/>
          </p:cNvPicPr>
          <p:nvPr/>
        </p:nvPicPr>
        <p:blipFill>
          <a:blip r:embed="rId2"/>
          <a:stretch>
            <a:fillRect/>
          </a:stretch>
        </p:blipFill>
        <p:spPr>
          <a:xfrm>
            <a:off x="7163989" y="990744"/>
            <a:ext cx="4516746" cy="2786929"/>
          </a:xfrm>
          <a:prstGeom prst="rect">
            <a:avLst/>
          </a:prstGeom>
        </p:spPr>
      </p:pic>
      <p:sp>
        <p:nvSpPr>
          <p:cNvPr id="6" name="TextBox 5">
            <a:extLst>
              <a:ext uri="{FF2B5EF4-FFF2-40B4-BE49-F238E27FC236}">
                <a16:creationId xmlns:a16="http://schemas.microsoft.com/office/drawing/2014/main" id="{63C8C97A-D91E-ACDD-E2C5-3374B2B0E5F6}"/>
              </a:ext>
            </a:extLst>
          </p:cNvPr>
          <p:cNvSpPr txBox="1"/>
          <p:nvPr/>
        </p:nvSpPr>
        <p:spPr>
          <a:xfrm>
            <a:off x="145473" y="2023347"/>
            <a:ext cx="6520873" cy="1754326"/>
          </a:xfrm>
          <a:prstGeom prst="rect">
            <a:avLst/>
          </a:prstGeom>
          <a:noFill/>
        </p:spPr>
        <p:txBody>
          <a:bodyPr wrap="square" rtlCol="0">
            <a:spAutoFit/>
          </a:bodyPr>
          <a:lstStyle/>
          <a:p>
            <a:pPr marL="285750" indent="-285750">
              <a:buFont typeface="Arial" panose="020B0604020202020204" pitchFamily="34" charset="0"/>
              <a:buChar char="•"/>
            </a:pPr>
            <a:r>
              <a:rPr lang="en-US" dirty="0"/>
              <a:t>I separated the signal F from everything else, but solution F indicated that non-trivial bleaching was occurring. </a:t>
            </a:r>
          </a:p>
          <a:p>
            <a:pPr marL="285750" indent="-285750">
              <a:buFont typeface="Arial" panose="020B0604020202020204" pitchFamily="34" charset="0"/>
              <a:buChar char="•"/>
            </a:pPr>
            <a:r>
              <a:rPr lang="en-US" dirty="0"/>
              <a:t>Possible solution is to say I need to divide signal F by the decay curve to compensate.</a:t>
            </a:r>
          </a:p>
          <a:p>
            <a:pPr marL="285750" indent="-285750">
              <a:buFont typeface="Arial" panose="020B0604020202020204" pitchFamily="34" charset="0"/>
              <a:buChar char="•"/>
            </a:pPr>
            <a:r>
              <a:rPr lang="en-US" dirty="0"/>
              <a:t>Appears model fits this form of data better than non compensated version.  </a:t>
            </a:r>
          </a:p>
        </p:txBody>
      </p:sp>
      <p:sp>
        <p:nvSpPr>
          <p:cNvPr id="7" name="TextBox 6">
            <a:extLst>
              <a:ext uri="{FF2B5EF4-FFF2-40B4-BE49-F238E27FC236}">
                <a16:creationId xmlns:a16="http://schemas.microsoft.com/office/drawing/2014/main" id="{CF07BCEE-EBF3-A692-DB75-565E393C87EE}"/>
              </a:ext>
            </a:extLst>
          </p:cNvPr>
          <p:cNvSpPr txBox="1"/>
          <p:nvPr/>
        </p:nvSpPr>
        <p:spPr>
          <a:xfrm>
            <a:off x="6241045" y="606270"/>
            <a:ext cx="2484847" cy="369332"/>
          </a:xfrm>
          <a:prstGeom prst="rect">
            <a:avLst/>
          </a:prstGeom>
          <a:noFill/>
        </p:spPr>
        <p:txBody>
          <a:bodyPr wrap="none" rtlCol="0">
            <a:spAutoFit/>
          </a:bodyPr>
          <a:lstStyle/>
          <a:p>
            <a:r>
              <a:rPr lang="en-US" b="1" u="sng" dirty="0"/>
              <a:t>Compensated  </a:t>
            </a:r>
            <a:r>
              <a:rPr lang="en-US" b="1" dirty="0"/>
              <a:t>R = .9975</a:t>
            </a:r>
            <a:endParaRPr lang="en-US" b="1" u="sng" dirty="0"/>
          </a:p>
        </p:txBody>
      </p:sp>
      <p:pic>
        <p:nvPicPr>
          <p:cNvPr id="8" name="Picture 7">
            <a:extLst>
              <a:ext uri="{FF2B5EF4-FFF2-40B4-BE49-F238E27FC236}">
                <a16:creationId xmlns:a16="http://schemas.microsoft.com/office/drawing/2014/main" id="{F194639F-2AE3-9DFA-B78E-89F833229935}"/>
              </a:ext>
            </a:extLst>
          </p:cNvPr>
          <p:cNvPicPr>
            <a:picLocks noChangeAspect="1"/>
          </p:cNvPicPr>
          <p:nvPr/>
        </p:nvPicPr>
        <p:blipFill>
          <a:blip r:embed="rId3"/>
          <a:stretch>
            <a:fillRect/>
          </a:stretch>
        </p:blipFill>
        <p:spPr>
          <a:xfrm>
            <a:off x="7792228" y="3992624"/>
            <a:ext cx="3888507" cy="2985817"/>
          </a:xfrm>
          <a:prstGeom prst="rect">
            <a:avLst/>
          </a:prstGeom>
        </p:spPr>
      </p:pic>
      <p:sp>
        <p:nvSpPr>
          <p:cNvPr id="9" name="TextBox 8">
            <a:extLst>
              <a:ext uri="{FF2B5EF4-FFF2-40B4-BE49-F238E27FC236}">
                <a16:creationId xmlns:a16="http://schemas.microsoft.com/office/drawing/2014/main" id="{11E291CA-B178-B433-6A71-312BAE68FD2D}"/>
              </a:ext>
            </a:extLst>
          </p:cNvPr>
          <p:cNvSpPr txBox="1"/>
          <p:nvPr/>
        </p:nvSpPr>
        <p:spPr>
          <a:xfrm>
            <a:off x="5930828" y="3623292"/>
            <a:ext cx="2965748" cy="369332"/>
          </a:xfrm>
          <a:prstGeom prst="rect">
            <a:avLst/>
          </a:prstGeom>
          <a:noFill/>
        </p:spPr>
        <p:txBody>
          <a:bodyPr wrap="none" rtlCol="0">
            <a:spAutoFit/>
          </a:bodyPr>
          <a:lstStyle/>
          <a:p>
            <a:r>
              <a:rPr lang="en-US" b="1" u="sng" dirty="0"/>
              <a:t>Non-Compensated</a:t>
            </a:r>
            <a:r>
              <a:rPr lang="en-US" b="1" dirty="0"/>
              <a:t> R= 0.9943</a:t>
            </a:r>
            <a:endParaRPr lang="en-US" b="1" u="sng" dirty="0"/>
          </a:p>
        </p:txBody>
      </p:sp>
    </p:spTree>
    <p:extLst>
      <p:ext uri="{BB962C8B-B14F-4D97-AF65-F5344CB8AC3E}">
        <p14:creationId xmlns:p14="http://schemas.microsoft.com/office/powerpoint/2010/main" val="23351941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TotalTime>
  <Words>274</Words>
  <Application>Microsoft Office PowerPoint</Application>
  <PresentationFormat>Widescreen</PresentationFormat>
  <Paragraphs>26</Paragraphs>
  <Slides>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Calibri</vt:lpstr>
      <vt:lpstr>Calibri Light</vt:lpstr>
      <vt:lpstr>Office Theme</vt:lpstr>
      <vt:lpstr>PowerPoint Presentation</vt:lpstr>
      <vt:lpstr>Image formatting process</vt:lpstr>
      <vt:lpstr>Subbing off auto fluorescence and determing solution fluorescence</vt:lpstr>
      <vt:lpstr>Scaling of fluorescence in solution</vt:lpstr>
      <vt:lpstr>Mask</vt:lpstr>
      <vt:lpstr>Summary Equation</vt:lpstr>
      <vt:lpstr>PowerPoint Presentation</vt:lpstr>
      <vt:lpstr>Unsure Consideration?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anderson</dc:creator>
  <cp:lastModifiedBy>michael anderson</cp:lastModifiedBy>
  <cp:revision>3</cp:revision>
  <dcterms:created xsi:type="dcterms:W3CDTF">2023-12-15T17:21:40Z</dcterms:created>
  <dcterms:modified xsi:type="dcterms:W3CDTF">2024-01-03T16:31:36Z</dcterms:modified>
</cp:coreProperties>
</file>

<file path=docProps/thumbnail.jpeg>
</file>